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38" r:id="rId4"/>
    <p:sldMasterId id="2147483750" r:id="rId5"/>
  </p:sldMasterIdLst>
  <p:notesMasterIdLst>
    <p:notesMasterId r:id="rId15"/>
  </p:notesMasterIdLst>
  <p:sldIdLst>
    <p:sldId id="310" r:id="rId6"/>
    <p:sldId id="320" r:id="rId7"/>
    <p:sldId id="319" r:id="rId8"/>
    <p:sldId id="321" r:id="rId9"/>
    <p:sldId id="322" r:id="rId10"/>
    <p:sldId id="323" r:id="rId11"/>
    <p:sldId id="325" r:id="rId12"/>
    <p:sldId id="308" r:id="rId13"/>
    <p:sldId id="326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9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CAC993"/>
    <a:srgbClr val="EBF1DE"/>
    <a:srgbClr val="8FAADC"/>
    <a:srgbClr val="9DC3E6"/>
    <a:srgbClr val="DEEBF7"/>
    <a:srgbClr val="66FF33"/>
    <a:srgbClr val="666633"/>
    <a:srgbClr val="2E75B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5878-FAF4-4227-82BE-29D1A8C456D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C4A3-C3BD-4A83-A0F6-B91B671CA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 руководители!</a:t>
            </a:r>
          </a:p>
          <a:p>
            <a:endParaRPr lang="ru-RU" dirty="0"/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11F9-05A7-4FA4-9E04-B0EF9BEC5B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67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8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8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8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8EFE2-9832-4D24-B48B-4B38C659A50B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33D5-61F1-428E-BD86-7684916A0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9AD1C-0302-4146-AAED-B150D60F1892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064AA-3CB1-4E46-AA99-161D615D4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1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857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352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40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40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17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1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0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6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679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34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469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40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24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204864"/>
            <a:ext cx="73152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204864"/>
            <a:ext cx="2286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wnloads\Картинки\2Amazing Abstract Full HD Wallpapers\BLACKWOLFIK (3)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3"/>
            <a:ext cx="9129370" cy="11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99" y="2866"/>
            <a:ext cx="8190402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18" y="6381328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Picture 3" descr="C:\Users\ITS4.DES\Desktop\Логотип МОН_new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53"/>
            <a:ext cx="846094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6FDD-5EED-49D4-85E8-A9AAFED0A3D5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068E-378F-4881-AF33-478C08069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BE662BB-D436-4137-BE0D-EFA5DA553D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6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2F92A-99AB-4D4E-A748-B67D718A7A09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0C1C-014C-4970-9C79-831EB5028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3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1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6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3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0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7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2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4BE9F-B6F6-4CF1-8C0C-47492DC31A21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40A3-CCB3-491C-B8B3-51E3F8613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4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8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3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1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6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3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0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7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A31D6-4D08-41D4-95D6-C003CE94250C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59D5D-6AE6-4AFD-A3E1-4DC221111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88869-D74B-47BE-814D-73EAF6661BD5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7990E-0BBE-4221-9D95-07FF438D7F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6FDD-5EED-49D4-85E8-A9AAFED0A3D5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068E-378F-4881-AF33-478C08069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7311-ACCA-477E-ADA8-53EDCBAEB702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60F78-C924-4FFE-A246-D91E66219D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EA40-9BEA-4ADC-A5C5-804921B7E5E4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69CF6-8D1F-4D55-AB83-EE4BD27306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</a:schemeClr>
            </a:gs>
            <a:gs pos="69000">
              <a:srgbClr val="EEF5F6">
                <a:alpha val="46667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40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15.02.2018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1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5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8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emoversii-specifikacii-kodifikato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4646" y="1068029"/>
            <a:ext cx="9144000" cy="574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6"/>
          <p:cNvSpPr/>
          <p:nvPr/>
        </p:nvSpPr>
        <p:spPr>
          <a:xfrm flipV="1">
            <a:off x="1" y="1116777"/>
            <a:ext cx="6311060" cy="5733256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solidFill>
                  <a:srgbClr val="FFFFFF"/>
                </a:solidFill>
                <a:cs typeface="Arial"/>
              </a:rPr>
              <a:t>15 февраля 2018 года</a:t>
            </a:r>
            <a:endParaRPr lang="ru-RU" sz="20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77" y="0"/>
            <a:ext cx="9144000" cy="1116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cs typeface="Arial"/>
              </a:rPr>
              <a:t>	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Министерство образования, науки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и молодёжной политики Краснодарского края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3265" y="2753578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Родителям о  государственной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итоговой аттестации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9 классе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2018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году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84520" y="4447500"/>
            <a:ext cx="325374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Руженна Анатольевна Гардымова, начальник отдела государственной итоговой аттестации в управлении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9" y="278908"/>
            <a:ext cx="1483085" cy="535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5"/>
          <a:stretch/>
        </p:blipFill>
        <p:spPr>
          <a:xfrm>
            <a:off x="112683" y="2607492"/>
            <a:ext cx="3800593" cy="197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0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3360" y="1280160"/>
            <a:ext cx="8740140" cy="800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 основного общего образования </a:t>
            </a:r>
          </a:p>
          <a:p>
            <a:pPr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25 декабря 2013 г. № 1394)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6163" y="2132278"/>
            <a:ext cx="5728995" cy="788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проведения ГИА-9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934" y="3319497"/>
            <a:ext cx="4244340" cy="10363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(основной государственный экзамен)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781" y="3319497"/>
            <a:ext cx="4183188" cy="1036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(государственный выпускной экзамен)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934" y="4672808"/>
            <a:ext cx="4244340" cy="2078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образовательных организаций, освоивших образовательные программы основного общего образования в очной, очно-заочной или заочной формах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781" y="4672808"/>
            <a:ext cx="4183188" cy="2078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</a:t>
            </a: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образования, а также для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обучающихся, освоивших образовательные программы основного общего образования в специальных учебно-воспитательных учреждениях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82694" y="2915718"/>
            <a:ext cx="464820" cy="401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75965" y="2917776"/>
            <a:ext cx="464820" cy="40172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182694" y="4355816"/>
            <a:ext cx="464820" cy="3169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75965" y="4355816"/>
            <a:ext cx="464820" cy="31699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9" y="278908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ГИА-9 в 2018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360" y="1280159"/>
            <a:ext cx="8740140" cy="15028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ГИА-9 допускаются обучающиеся, 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полном объеме выполнившие учебный план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индивидуальный учебный план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(имеющие годовые отметки по всем учебным предметам учебного плана за  9 класс не ниже удовлетворительных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п.9 Порядка ГИА-9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3360" y="3375660"/>
            <a:ext cx="4213860" cy="31775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включает в себя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экзамена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экзамены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экзамены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выбору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учебным предметам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9640" y="3375660"/>
            <a:ext cx="4213860" cy="31775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ОВЗ,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детей-инвалидов и инвалидов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сдаваемых экзаменов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их желанию </a:t>
            </a:r>
          </a:p>
          <a:p>
            <a:pPr algn="ctr"/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сокращается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экзаменов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 и математике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980383" y="2783011"/>
            <a:ext cx="679813" cy="5926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16" y="278908"/>
            <a:ext cx="1483085" cy="535559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6506663" y="2783011"/>
            <a:ext cx="679813" cy="5926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 ГИА-9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4300" y="1276350"/>
            <a:ext cx="8907780" cy="20078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2017 г.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1097 «Об утверждении 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10 ноября 2017 г. № 1098  «Об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" y="5202208"/>
            <a:ext cx="2807935" cy="162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имеющие возможности по уважительным причинам, подтвержденным документально, пройти ГИА в основной период     п. 26 Порядка ГИА-9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017815" y="3080704"/>
            <a:ext cx="2886394" cy="1691025"/>
            <a:chOff x="2881470" y="1219199"/>
            <a:chExt cx="2532887" cy="1625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81470" y="1219199"/>
              <a:ext cx="2532887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/>
            <p:nvPr/>
          </p:nvSpPr>
          <p:spPr>
            <a:xfrm>
              <a:off x="2960825" y="1298554"/>
              <a:ext cx="2310044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25 мая по 29 июня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99392" y="3349645"/>
            <a:ext cx="3022688" cy="1625600"/>
            <a:chOff x="5772371" y="1219199"/>
            <a:chExt cx="3253912" cy="16256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72371" y="1219199"/>
              <a:ext cx="3253912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5851726" y="1298554"/>
              <a:ext cx="3095202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4 сентября по 22 сентября 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300" y="3349645"/>
            <a:ext cx="2807935" cy="1625600"/>
            <a:chOff x="3414" y="1219199"/>
            <a:chExt cx="2520042" cy="1625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14" y="1219199"/>
              <a:ext cx="2520042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2769" y="1298554"/>
              <a:ext cx="2361332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ДОСРОЧНЫЙ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20 апреля по 8 мая 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1312713" y="4946654"/>
            <a:ext cx="410424" cy="288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95" y="278908"/>
            <a:ext cx="1483085" cy="535559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5999393" y="5198954"/>
            <a:ext cx="3022688" cy="162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 прошедшие ГИА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61 Порядка ГИА-9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7305524" y="4941263"/>
            <a:ext cx="410424" cy="288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49" y="4673550"/>
            <a:ext cx="2818460" cy="21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пересчета первичного балла </a:t>
            </a:r>
            <a:endParaRPr lang="ru-RU" sz="24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выполнение экзаменационной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4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отметку по пятибалльной шкале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16" y="278908"/>
            <a:ext cx="1483085" cy="53555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60084"/>
              </p:ext>
            </p:extLst>
          </p:nvPr>
        </p:nvGraphicFramePr>
        <p:xfrm>
          <a:off x="420234" y="1234999"/>
          <a:ext cx="832290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5"/>
                <a:gridCol w="1539551"/>
                <a:gridCol w="1679510"/>
                <a:gridCol w="1670180"/>
                <a:gridCol w="1539549"/>
              </a:tblGrid>
              <a:tr h="2781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15 - 21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20 - 30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31 - 40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26 - 36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37 - 46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35 - 44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0 - 28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46 - 58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59 - 70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0233" y="6119336"/>
            <a:ext cx="832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рекомендаций по использованию и интерпретации результатов выполнения экзаменационных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2018 году основного государственного экзамена (ОГЭ) представлен на сайте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 (в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ОГЭ и ГВЭ-9 - Демоверсии, спецификации,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60" y="6281596"/>
            <a:ext cx="845595" cy="3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Пересдача экзаменов</a:t>
            </a:r>
            <a:endParaRPr lang="ru-RU" sz="2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0785" y="1719549"/>
            <a:ext cx="8846664" cy="15576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endParaRPr lang="ru-RU" altLang="ru-RU" sz="1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прошедшим ГИА;</a:t>
            </a:r>
          </a:p>
          <a:p>
            <a:pPr indent="447675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получившим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неудовлетворительные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 двум учебным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>
              <a:buFontTx/>
              <a:buChar char="-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двум учебным предметам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9042" y="3545195"/>
            <a:ext cx="8848407" cy="5252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право пройти ГИА по соответствующим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текущего года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496" y="3264904"/>
            <a:ext cx="411498" cy="28029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39" y="277074"/>
            <a:ext cx="1483085" cy="53555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0785" y="4926189"/>
            <a:ext cx="8849238" cy="1737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повторной сдаче ГИА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ГЭК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Порядка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получают следующие обучающиеся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получившие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результаты не более чем по двум учебным предметам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явившиеся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 экзамены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документально);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завершившие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выполнение экзаменационной работы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85" y="1265122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2018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042" y="4460469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744538" y="2098675"/>
            <a:ext cx="16669" cy="4205288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831975" y="2303462"/>
            <a:ext cx="2625725" cy="4206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30 повторная сдача ГИА-9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 дни) </a:t>
            </a:r>
          </a:p>
        </p:txBody>
      </p:sp>
      <p:cxnSp>
        <p:nvCxnSpPr>
          <p:cNvPr id="44" name="Соединительная линия уступом 43"/>
          <p:cNvCxnSpPr>
            <a:stCxn id="37" idx="2"/>
            <a:endCxn id="45" idx="3"/>
          </p:cNvCxnSpPr>
          <p:nvPr/>
        </p:nvCxnSpPr>
        <p:spPr>
          <a:xfrm rot="5400000">
            <a:off x="2359819" y="2182018"/>
            <a:ext cx="242889" cy="1327150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75385" y="6294439"/>
            <a:ext cx="3741738" cy="317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cxnSp>
        <p:nvCxnSpPr>
          <p:cNvPr id="113" name="Соединительная линия уступом 112"/>
          <p:cNvCxnSpPr>
            <a:stCxn id="37" idx="2"/>
            <a:endCxn id="124" idx="1"/>
          </p:cNvCxnSpPr>
          <p:nvPr/>
        </p:nvCxnSpPr>
        <p:spPr>
          <a:xfrm rot="16200000" flipH="1">
            <a:off x="3579018" y="2289968"/>
            <a:ext cx="239714" cy="1108075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1396322" y="3171825"/>
            <a:ext cx="6350" cy="312261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>
            <a:stCxn id="84" idx="1"/>
            <a:endCxn id="153" idx="0"/>
          </p:cNvCxnSpPr>
          <p:nvPr/>
        </p:nvCxnSpPr>
        <p:spPr>
          <a:xfrm rot="10800000" flipV="1">
            <a:off x="2352442" y="4514851"/>
            <a:ext cx="290746" cy="317084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stCxn id="153" idx="2"/>
          </p:cNvCxnSpPr>
          <p:nvPr/>
        </p:nvCxnSpPr>
        <p:spPr>
          <a:xfrm flipH="1">
            <a:off x="2346326" y="5209760"/>
            <a:ext cx="6116" cy="10942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Скругленный прямоугольник 186"/>
          <p:cNvSpPr/>
          <p:nvPr/>
        </p:nvSpPr>
        <p:spPr>
          <a:xfrm>
            <a:off x="4038273" y="6330156"/>
            <a:ext cx="3367088" cy="281367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обучение 9 класс</a:t>
            </a:r>
          </a:p>
        </p:txBody>
      </p:sp>
      <p:cxnSp>
        <p:nvCxnSpPr>
          <p:cNvPr id="205" name="Соединительная линия уступом 204"/>
          <p:cNvCxnSpPr>
            <a:stCxn id="149" idx="2"/>
            <a:endCxn id="73" idx="0"/>
          </p:cNvCxnSpPr>
          <p:nvPr/>
        </p:nvCxnSpPr>
        <p:spPr>
          <a:xfrm rot="5400000">
            <a:off x="5178426" y="2815294"/>
            <a:ext cx="1086782" cy="60735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ая прямоугольная выноска 3"/>
          <p:cNvSpPr/>
          <p:nvPr/>
        </p:nvSpPr>
        <p:spPr>
          <a:xfrm flipH="1">
            <a:off x="65914" y="1147140"/>
            <a:ext cx="4660901" cy="479425"/>
          </a:xfrm>
          <a:prstGeom prst="wedgeRoundRectCallout">
            <a:avLst>
              <a:gd name="adj1" fmla="val 21644"/>
              <a:gd name="adj2" fmla="val 372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минимальное количество </a:t>
            </a:r>
            <a:r>
              <a:rPr lang="ru-RU" sz="1200" b="1" dirty="0" smtClean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1200" b="1" dirty="0">
              <a:solidFill>
                <a:srgbClr val="215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 flipH="1">
            <a:off x="5071268" y="1147140"/>
            <a:ext cx="1881188" cy="461413"/>
          </a:xfrm>
          <a:prstGeom prst="wedgeRoundRectCallout">
            <a:avLst>
              <a:gd name="adj1" fmla="val 12097"/>
              <a:gd name="adj2" fmla="val 319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набрал минимальное количество баллов</a:t>
            </a:r>
          </a:p>
        </p:txBody>
      </p:sp>
      <p:sp>
        <p:nvSpPr>
          <p:cNvPr id="114" name="Скругленная прямоугольная выноска 113"/>
          <p:cNvSpPr/>
          <p:nvPr/>
        </p:nvSpPr>
        <p:spPr>
          <a:xfrm flipH="1">
            <a:off x="7089437" y="1147140"/>
            <a:ext cx="1930275" cy="452573"/>
          </a:xfrm>
          <a:prstGeom prst="wedgeRoundRectCallout">
            <a:avLst>
              <a:gd name="adj1" fmla="val 24312"/>
              <a:gd name="adj2" fmla="val 53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явился на экзамены по уважительной причине</a:t>
            </a:r>
          </a:p>
        </p:txBody>
      </p:sp>
      <p:cxnSp>
        <p:nvCxnSpPr>
          <p:cNvPr id="151" name="Соединительная линия уступом 150"/>
          <p:cNvCxnSpPr>
            <a:stCxn id="129" idx="2"/>
          </p:cNvCxnSpPr>
          <p:nvPr/>
        </p:nvCxnSpPr>
        <p:spPr>
          <a:xfrm rot="5400000">
            <a:off x="7046079" y="2645625"/>
            <a:ext cx="1583531" cy="486457"/>
          </a:xfrm>
          <a:prstGeom prst="bentConnector3">
            <a:avLst>
              <a:gd name="adj1" fmla="val 50000"/>
            </a:avLst>
          </a:prstGeom>
          <a:ln w="31750">
            <a:solidFill>
              <a:srgbClr val="21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4689475" y="4637088"/>
            <a:ext cx="1588" cy="198437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>
            <a:stCxn id="163" idx="2"/>
          </p:cNvCxnSpPr>
          <p:nvPr/>
        </p:nvCxnSpPr>
        <p:spPr>
          <a:xfrm>
            <a:off x="6024563" y="5202238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Скругленный прямоугольник 168"/>
          <p:cNvSpPr/>
          <p:nvPr/>
        </p:nvSpPr>
        <p:spPr>
          <a:xfrm>
            <a:off x="2771775" y="5370513"/>
            <a:ext cx="4995863" cy="250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30 повторная сдача ГИА-9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 дни) </a:t>
            </a:r>
          </a:p>
        </p:txBody>
      </p:sp>
      <p:cxnSp>
        <p:nvCxnSpPr>
          <p:cNvPr id="176" name="Прямая со стрелкой 175"/>
          <p:cNvCxnSpPr/>
          <p:nvPr/>
        </p:nvCxnSpPr>
        <p:spPr>
          <a:xfrm rot="-120000" flipH="1">
            <a:off x="7961313" y="4629150"/>
            <a:ext cx="6350" cy="19526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7961313" y="5202238"/>
            <a:ext cx="11112" cy="1582737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1946254" y="6784697"/>
            <a:ext cx="6024814" cy="27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endCxn id="102" idx="2"/>
          </p:cNvCxnSpPr>
          <p:nvPr/>
        </p:nvCxnSpPr>
        <p:spPr>
          <a:xfrm flipH="1" flipV="1">
            <a:off x="1946254" y="6611523"/>
            <a:ext cx="8061" cy="173174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034088" y="5619750"/>
            <a:ext cx="0" cy="1555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15" idx="2"/>
          </p:cNvCxnSpPr>
          <p:nvPr/>
        </p:nvCxnSpPr>
        <p:spPr>
          <a:xfrm>
            <a:off x="4002882" y="2097088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 стрелкой 248"/>
          <p:cNvCxnSpPr/>
          <p:nvPr/>
        </p:nvCxnSpPr>
        <p:spPr>
          <a:xfrm>
            <a:off x="3153615" y="3519379"/>
            <a:ext cx="4186" cy="160786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643439" y="3160713"/>
            <a:ext cx="5665" cy="5111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2667000" y="3662363"/>
            <a:ext cx="5502275" cy="579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родителей </a:t>
            </a: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20 Минобрнауки 30.08.2013 №1015)</a:t>
            </a:r>
          </a:p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педагогического совета </a:t>
            </a:r>
          </a:p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обучение в 9 классе </a:t>
            </a:r>
          </a:p>
        </p:txBody>
      </p:sp>
      <p:sp>
        <p:nvSpPr>
          <p:cNvPr id="104" name="Заголовок 4"/>
          <p:cNvSpPr txBox="1">
            <a:spLocks/>
          </p:cNvSpPr>
          <p:nvPr/>
        </p:nvSpPr>
        <p:spPr>
          <a:xfrm>
            <a:off x="19376" y="0"/>
            <a:ext cx="91246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аттестата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925305" cy="92584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0325" y="1733550"/>
            <a:ext cx="1401763" cy="365125"/>
            <a:chOff x="60325" y="1733550"/>
            <a:chExt cx="1401763" cy="36512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0325" y="1733550"/>
              <a:ext cx="1401763" cy="3651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94185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39294" y="177252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776926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19507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19175" y="2778125"/>
            <a:ext cx="798513" cy="377825"/>
            <a:chOff x="1019175" y="2778125"/>
            <a:chExt cx="798513" cy="37782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" y="2778125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074738" y="28170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440440" y="28170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51171" y="1731859"/>
            <a:ext cx="1446438" cy="367158"/>
            <a:chOff x="1651171" y="1731859"/>
            <a:chExt cx="1446438" cy="367158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1651171" y="1731859"/>
              <a:ext cx="1446438" cy="367158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704422" y="17731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2048364" y="177320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386143" y="1778963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2731211" y="177601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60725" y="1730375"/>
            <a:ext cx="1484313" cy="366713"/>
            <a:chOff x="3260725" y="1730375"/>
            <a:chExt cx="1484313" cy="366713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3260725" y="1730375"/>
              <a:ext cx="1484313" cy="366713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312684" y="17731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3663821" y="177085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005239" y="1773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353590" y="176954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88990" y="1730375"/>
            <a:ext cx="1484312" cy="372879"/>
            <a:chOff x="5288990" y="1730375"/>
            <a:chExt cx="1484312" cy="372879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288990" y="1730375"/>
              <a:ext cx="1484312" cy="372879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346393" y="1776013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5711609" y="1772632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6075123" y="177601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6424481" y="177311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312036" y="1717676"/>
            <a:ext cx="1538071" cy="379412"/>
            <a:chOff x="7312036" y="1717676"/>
            <a:chExt cx="1538071" cy="379412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7312036" y="1717676"/>
              <a:ext cx="1538071" cy="3794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380556" y="1770855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7733258" y="1762602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8104220" y="1763503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8475182" y="1766634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3339" y="2197756"/>
            <a:ext cx="1484312" cy="377825"/>
            <a:chOff x="5283339" y="2197756"/>
            <a:chExt cx="1484312" cy="377825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5283339" y="2197756"/>
              <a:ext cx="14843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42284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5714367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6075123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6423025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38172" y="3121365"/>
            <a:ext cx="800100" cy="377825"/>
            <a:chOff x="2738172" y="3121365"/>
            <a:chExt cx="800100" cy="37782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38172" y="3121365"/>
              <a:ext cx="800100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2810018" y="3169932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3159666" y="3169933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52913" y="2774950"/>
            <a:ext cx="798512" cy="377825"/>
            <a:chOff x="4252913" y="2774950"/>
            <a:chExt cx="798512" cy="377825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252913" y="2774950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4667266" y="2811888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4309505" y="281943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85" name="Прямая со стрелкой 184"/>
          <p:cNvCxnSpPr/>
          <p:nvPr/>
        </p:nvCxnSpPr>
        <p:spPr>
          <a:xfrm>
            <a:off x="2381695" y="2098746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3140131" y="2926557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5097849" y="4239163"/>
            <a:ext cx="4186" cy="160786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6029558" y="4613461"/>
            <a:ext cx="1588" cy="198437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2643188" y="4392613"/>
            <a:ext cx="5526087" cy="244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61 повторная сдача ГИА-9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0" name="Прямая со стрелкой 189"/>
          <p:cNvCxnSpPr/>
          <p:nvPr/>
        </p:nvCxnSpPr>
        <p:spPr>
          <a:xfrm>
            <a:off x="4676807" y="5209760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4698285" y="5619750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6057152" y="6134686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>
            <a:off x="4712690" y="6149182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952392" y="4831935"/>
            <a:ext cx="800100" cy="377825"/>
            <a:chOff x="1952392" y="4831935"/>
            <a:chExt cx="800100" cy="377825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1952392" y="4831935"/>
              <a:ext cx="800100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020139" y="487182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2377626" y="487182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95775" y="4835525"/>
            <a:ext cx="798513" cy="377825"/>
            <a:chOff x="4295775" y="4835525"/>
            <a:chExt cx="798513" cy="377825"/>
          </a:xfrm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4295775" y="4835525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4361682" y="4880401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4726815" y="4880401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24513" y="4824413"/>
            <a:ext cx="798512" cy="377825"/>
            <a:chOff x="5624513" y="4824413"/>
            <a:chExt cx="798512" cy="377825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5624513" y="4824413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057152" y="4860195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5702148" y="486019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3434" y="5785799"/>
            <a:ext cx="798513" cy="377825"/>
            <a:chOff x="4313434" y="5785799"/>
            <a:chExt cx="798513" cy="377825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4313434" y="5785799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4398551" y="582267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4742316" y="5822673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44991" y="5756861"/>
            <a:ext cx="798512" cy="377825"/>
            <a:chOff x="5644991" y="5756861"/>
            <a:chExt cx="798512" cy="377825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5644991" y="5756861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6072724" y="580090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5711609" y="5793751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6" name="Рисунок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8" y="177624"/>
            <a:ext cx="1483085" cy="535559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7270186" y="4825269"/>
            <a:ext cx="1401763" cy="365125"/>
            <a:chOff x="60325" y="1733550"/>
            <a:chExt cx="1401763" cy="365125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60325" y="1733550"/>
              <a:ext cx="1401763" cy="3651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94185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39294" y="177252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76926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119507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9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76" y="0"/>
            <a:ext cx="9124623" cy="110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в 2018 году </a:t>
            </a: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на допуск к ГИА</a:t>
            </a:r>
            <a:endParaRPr lang="ru-RU" sz="20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13" y="1219199"/>
            <a:ext cx="8755811" cy="481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Федеральной службы по надзору в сфере образования и науки от 29.01.2018 года № 1045 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мониторинга качества образования»: «обучающихся 9-х классов по учебному предмету «русский язык» в форме итогового собеседования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 16 апреля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0166" y="6090249"/>
            <a:ext cx="8649419" cy="6297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КИМ для проведения итогового собеседования утверждён 10.11.2017,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см. сайт ФИПИ по ссылке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http://www.fipi.ru/oge-i-gve-9/demoversii-specifikacii-kodifikatory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</a:pPr>
            <a:endParaRPr lang="ru-RU" dirty="0" smtClean="0"/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15" name="Табличка 14"/>
          <p:cNvSpPr/>
          <p:nvPr/>
        </p:nvSpPr>
        <p:spPr>
          <a:xfrm>
            <a:off x="3567768" y="2510289"/>
            <a:ext cx="2199986" cy="212918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собеседования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38188" y="2165870"/>
            <a:ext cx="3309282" cy="3061737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(ведётся аудиозапись)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на экзаменуемого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представлены на распечатанных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карточках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834111" y="2165870"/>
            <a:ext cx="3249338" cy="2950232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с включением приведенного высказывания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2898476" y="4891177"/>
            <a:ext cx="3614468" cy="1199072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 более из 19 баллов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64" y="278908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62" y="2889342"/>
            <a:ext cx="8229600" cy="11818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КУБАНСКИХ ШКОЛ 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К ГИА ВСЕГДА ГОТОВ!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25498217_1718132678249054_1316588072927945475_n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" y="75304"/>
            <a:ext cx="2393442" cy="20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5497936_1718132761582379_288213105549688177_n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17" y="75304"/>
            <a:ext cx="2469390" cy="20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25446268_1718132424915746_8644240621083206056_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3031353" y="-25589"/>
            <a:ext cx="2928383" cy="21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439" y="4932892"/>
            <a:ext cx="5865673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475"/>
              </a:spcBef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«Горячая линия ГИА -9» 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8(918) 069-65-86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ардымова ещё короч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Гардымова ещё короче</Template>
  <TotalTime>5603</TotalTime>
  <Words>928</Words>
  <Application>Microsoft Office PowerPoint</Application>
  <PresentationFormat>Экран (4:3)</PresentationFormat>
  <Paragraphs>167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Гардымова ещё короче</vt:lpstr>
      <vt:lpstr>Тема_ФИПИ</vt:lpstr>
      <vt:lpstr>Начальная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в 2018 году  не влияет на допуск к ГИА</vt:lpstr>
      <vt:lpstr>ВЫПУСКНИК КУБАНСКИХ ШКОЛ –  ОН К ГИА ВСЕГДА ГОТОВ!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Ирина В. Филимонова</cp:lastModifiedBy>
  <cp:revision>388</cp:revision>
  <cp:lastPrinted>2018-02-15T13:35:33Z</cp:lastPrinted>
  <dcterms:created xsi:type="dcterms:W3CDTF">2016-10-12T15:15:15Z</dcterms:created>
  <dcterms:modified xsi:type="dcterms:W3CDTF">2018-02-15T13:40:02Z</dcterms:modified>
</cp:coreProperties>
</file>